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4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A27"/>
    <a:srgbClr val="506C59"/>
    <a:srgbClr val="C3E6AC"/>
    <a:srgbClr val="00863D"/>
    <a:srgbClr val="78DDE8"/>
    <a:srgbClr val="B381D9"/>
    <a:srgbClr val="173E49"/>
    <a:srgbClr val="54416B"/>
    <a:srgbClr val="85DFFF"/>
    <a:srgbClr val="FFA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>
      <p:cViewPr varScale="1">
        <p:scale>
          <a:sx n="69" d="100"/>
          <a:sy n="69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9BD-9E26-4494-8F69-7A6661B61BF0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D28E-471C-41CE-93A7-500C15CB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7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9BD-9E26-4494-8F69-7A6661B61BF0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D28E-471C-41CE-93A7-500C15CB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3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9BD-9E26-4494-8F69-7A6661B61BF0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D28E-471C-41CE-93A7-500C15CB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7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9BD-9E26-4494-8F69-7A6661B61BF0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D28E-471C-41CE-93A7-500C15CB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2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9BD-9E26-4494-8F69-7A6661B61BF0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D28E-471C-41CE-93A7-500C15CB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72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9BD-9E26-4494-8F69-7A6661B61BF0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D28E-471C-41CE-93A7-500C15CB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0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9BD-9E26-4494-8F69-7A6661B61BF0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D28E-471C-41CE-93A7-500C15CB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8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9BD-9E26-4494-8F69-7A6661B61BF0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D28E-471C-41CE-93A7-500C15CB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5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9BD-9E26-4494-8F69-7A6661B61BF0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D28E-471C-41CE-93A7-500C15CB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8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9BD-9E26-4494-8F69-7A6661B61BF0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D28E-471C-41CE-93A7-500C15CB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3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9BD-9E26-4494-8F69-7A6661B61BF0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D28E-471C-41CE-93A7-500C15CB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5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CD9BD-9E26-4494-8F69-7A6661B61BF0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3D28E-471C-41CE-93A7-500C15CB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9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microsoft.com/office/2007/relationships/hdphoto" Target="../media/hdphoto4.wdp"/><Relationship Id="rId10" Type="http://schemas.openxmlformats.org/officeDocument/2006/relationships/slide" Target="slide6.xml"/><Relationship Id="rId4" Type="http://schemas.openxmlformats.org/officeDocument/2006/relationships/image" Target="../media/image31.jpe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microsoft.com/office/2007/relationships/hdphoto" Target="../media/hdphoto8.wdp"/><Relationship Id="rId10" Type="http://schemas.openxmlformats.org/officeDocument/2006/relationships/slide" Target="slide6.xml"/><Relationship Id="rId4" Type="http://schemas.openxmlformats.org/officeDocument/2006/relationships/image" Target="../media/image36.jpe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microsoft.com/office/2007/relationships/hdphoto" Target="../media/hdphoto12.wdp"/><Relationship Id="rId10" Type="http://schemas.openxmlformats.org/officeDocument/2006/relationships/slide" Target="slide6.xml"/><Relationship Id="rId4" Type="http://schemas.openxmlformats.org/officeDocument/2006/relationships/image" Target="../media/image41.jpeg"/><Relationship Id="rId9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slide" Target="slide6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microsoft.com/office/2007/relationships/hdphoto" Target="../media/hdphoto18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microsoft.com/office/2007/relationships/hdphoto" Target="../media/hdphoto21.wdp"/><Relationship Id="rId10" Type="http://schemas.openxmlformats.org/officeDocument/2006/relationships/slide" Target="slide6.xml"/><Relationship Id="rId4" Type="http://schemas.openxmlformats.org/officeDocument/2006/relationships/image" Target="../media/image52.jpeg"/><Relationship Id="rId9" Type="http://schemas.microsoft.com/office/2007/relationships/hdphoto" Target="../media/hdphoto2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zagadki.info/zag/kniga.html" TargetMode="External"/><Relationship Id="rId2" Type="http://schemas.openxmlformats.org/officeDocument/2006/relationships/hyperlink" Target="http://ljubimyj-detskij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chemraznica.ru/chem-otlichaetsya-gazeta-ot-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2.wdp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gif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" Target="slide11.xml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19.xml"/><Relationship Id="rId5" Type="http://schemas.openxmlformats.org/officeDocument/2006/relationships/slide" Target="slide15.xml"/><Relationship Id="rId10" Type="http://schemas.openxmlformats.org/officeDocument/2006/relationships/image" Target="../media/image24.jpeg"/><Relationship Id="rId4" Type="http://schemas.openxmlformats.org/officeDocument/2006/relationships/slide" Target="slide13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DFDAB3"/>
            </a:gs>
            <a:gs pos="0">
              <a:srgbClr val="F2DBDA"/>
            </a:gs>
            <a:gs pos="50000">
              <a:srgbClr val="F4B2EC"/>
            </a:gs>
            <a:gs pos="100000">
              <a:srgbClr val="D0F2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b334db1f070edb5b5956389dcb58d918&amp;n=13"/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-20100"/>
            <a:ext cx="3551521" cy="26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.murzilka.org/upload/podpisnaja/IMG_09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99" y="3645024"/>
            <a:ext cx="4130824" cy="30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317783"/>
            <a:ext cx="4322262" cy="1752600"/>
          </a:xfrm>
          <a:gradFill flip="none" rotWithShape="1">
            <a:gsLst>
              <a:gs pos="0">
                <a:srgbClr val="DFDAB3"/>
              </a:gs>
              <a:gs pos="50000">
                <a:srgbClr val="F4B2EC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softEdge rad="63500"/>
          </a:effectLst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3C2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Презентацию подготовила </a:t>
            </a:r>
          </a:p>
          <a:p>
            <a:pPr algn="r"/>
            <a:r>
              <a:rPr lang="ru-RU" sz="2400" b="1" dirty="0" smtClean="0">
                <a:solidFill>
                  <a:srgbClr val="3C2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педагог-библиотекарь МБОУ Тацинской СОШ №2</a:t>
            </a:r>
          </a:p>
          <a:p>
            <a:pPr algn="r"/>
            <a:r>
              <a:rPr lang="ru-RU" sz="2400" b="1" dirty="0" smtClean="0">
                <a:solidFill>
                  <a:srgbClr val="3C2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Склярова А.М.</a:t>
            </a:r>
            <a:endParaRPr lang="ru-RU" sz="2400" b="1" dirty="0">
              <a:solidFill>
                <a:srgbClr val="3C26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8" name="Picture 4" descr="http://cdb-yaroslavl.ru/images/stories/login_users/%D0%B4%D0%B5%D1%82%D0%B8_%D1%81_%D0%B6%D1%83%D1%80%D0%BD%D0%B0%D0%BB%D0%B0%D0%BC%D0%B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-3301"/>
            <a:ext cx="3762055" cy="263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Журналы для детей</a:t>
            </a: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7C630"/>
            </a:gs>
            <a:gs pos="50000">
              <a:srgbClr val="FFFF9B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иблиотека\Рабочий стол\Журналы\Мурзилка фото\DSCN891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2262" y="3509275"/>
            <a:ext cx="4520935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7099" y="366230"/>
            <a:ext cx="76328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Страницы журнала «Мурзилка»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052" name="Picture 4" descr="C:\Documents and Settings\Библиотека\Рабочий стол\Журналы\Мурзилка фото\DSCN891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000"/>
                    </a14:imgEffect>
                    <a14:imgEffect>
                      <a14:brightnessContrast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3523" y="332656"/>
            <a:ext cx="4533644" cy="31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Библиотека\Рабочий стол\Журналы\Мурзилка фото\DSCN891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4000"/>
                    </a14:imgEffect>
                    <a14:imgEffect>
                      <a14:brightnessContrast bright="8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8422" y="343845"/>
            <a:ext cx="4661945" cy="317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Библиотека\Рабочий стол\Журналы\Мурзилка фото\DSCN8916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20464"/>
            <a:ext cx="4633523" cy="3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углом вверх 2">
            <a:hlinkClick r:id="rId10" action="ppaction://hlinksldjump"/>
          </p:cNvPr>
          <p:cNvSpPr/>
          <p:nvPr/>
        </p:nvSpPr>
        <p:spPr>
          <a:xfrm>
            <a:off x="7340236" y="5805264"/>
            <a:ext cx="1368152" cy="929638"/>
          </a:xfrm>
          <a:prstGeom prst="bentUpArrow">
            <a:avLst/>
          </a:prstGeom>
          <a:solidFill>
            <a:srgbClr val="77C6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hlinkClick r:id="rId10" action="ppaction://hlinksldjump"/>
          </p:cNvPr>
          <p:cNvSpPr txBox="1"/>
          <p:nvPr/>
        </p:nvSpPr>
        <p:spPr>
          <a:xfrm>
            <a:off x="7310923" y="6488668"/>
            <a:ext cx="1397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124A27"/>
                </a:solidFill>
              </a:rPr>
              <a:t>В меню журналов</a:t>
            </a:r>
            <a:endParaRPr lang="ru-RU" sz="1000" dirty="0">
              <a:solidFill>
                <a:srgbClr val="124A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59EE2"/>
            </a:gs>
            <a:gs pos="50000">
              <a:srgbClr val="A7E3DC"/>
            </a:gs>
            <a:gs pos="100000">
              <a:srgbClr val="8AE4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Century" pitchFamily="18" charset="0"/>
              </a:rPr>
              <a:t>Весёлые уроки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66"/>
                </a:solidFill>
                <a:latin typeface="Century" pitchFamily="18" charset="0"/>
              </a:rPr>
              <a:t> </a:t>
            </a:r>
            <a:r>
              <a:rPr lang="ru-RU" b="1" dirty="0" smtClean="0">
                <a:solidFill>
                  <a:srgbClr val="FF0066"/>
                </a:solidFill>
                <a:latin typeface="Century" pitchFamily="18" charset="0"/>
              </a:rPr>
              <a:t>Красочный </a:t>
            </a:r>
            <a:r>
              <a:rPr lang="ru-RU" b="1" dirty="0">
                <a:solidFill>
                  <a:srgbClr val="FF0066"/>
                </a:solidFill>
                <a:latin typeface="Century" pitchFamily="18" charset="0"/>
              </a:rPr>
              <a:t>детский познавательный журнал – предлагает вам отправиться в увлекательные путешествия по страницам знаний. Для вас весёлые рассказы, сказки, загадки, игры, поделки, полезные советы, сценарии утренников и спектаклей.</a:t>
            </a:r>
          </a:p>
        </p:txBody>
      </p:sp>
      <p:pic>
        <p:nvPicPr>
          <p:cNvPr id="6149" name="Picture 5" descr="http://dalnerbib.ucoz.ru/image/msm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982873" cy="553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59EE2"/>
            </a:gs>
            <a:gs pos="50000">
              <a:srgbClr val="A7E3DC"/>
            </a:gs>
            <a:gs pos="100000">
              <a:srgbClr val="8AE4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045" y="191542"/>
            <a:ext cx="6912768" cy="1077218"/>
          </a:xfrm>
          <a:prstGeom prst="rect">
            <a:avLst/>
          </a:prstGeom>
          <a:solidFill>
            <a:srgbClr val="F5BDF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По страницам журнала «Весёлые уроки»»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076" name="Picture 4" descr="C:\Documents and Settings\Библиотека\Рабочий стол\Журналы\Весёлые уроки фото\DSCN89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0998" y="10375"/>
            <a:ext cx="4700317" cy="34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Библиотека\Рабочий стол\Журналы\Весёлые уроки фото\DSCN891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4427983" cy="34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Библиотека\Рабочий стол\Журналы\Весёлые уроки фото\DSCN891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2288" y="3428549"/>
            <a:ext cx="4460272" cy="327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Библиотека\Рабочий стол\Журналы\Весёлые уроки фото\DSCN8913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3683" y="3432238"/>
            <a:ext cx="4700317" cy="330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углом вверх 6">
            <a:hlinkClick r:id="rId10" action="ppaction://hlinksldjump"/>
          </p:cNvPr>
          <p:cNvSpPr/>
          <p:nvPr/>
        </p:nvSpPr>
        <p:spPr>
          <a:xfrm>
            <a:off x="7384330" y="6021288"/>
            <a:ext cx="1368152" cy="713614"/>
          </a:xfrm>
          <a:prstGeom prst="bentUpArrow">
            <a:avLst/>
          </a:prstGeom>
          <a:solidFill>
            <a:srgbClr val="77C6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hlinkClick r:id="rId10" action="ppaction://hlinksldjump"/>
          </p:cNvPr>
          <p:cNvSpPr txBox="1"/>
          <p:nvPr/>
        </p:nvSpPr>
        <p:spPr>
          <a:xfrm>
            <a:off x="7310923" y="6488668"/>
            <a:ext cx="1397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124A27"/>
                </a:solidFill>
              </a:rPr>
              <a:t>В меню журналов</a:t>
            </a:r>
            <a:endParaRPr lang="ru-RU" sz="1000" dirty="0">
              <a:solidFill>
                <a:srgbClr val="124A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7000">
              <a:srgbClr val="A4D76B"/>
            </a:gs>
            <a:gs pos="100000">
              <a:srgbClr val="8AE4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00"/>
                </a:solidFill>
                <a:latin typeface="Century" pitchFamily="18" charset="0"/>
              </a:rPr>
              <a:t>Журнал 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00"/>
                </a:solidFill>
                <a:latin typeface="Century" pitchFamily="18" charset="0"/>
              </a:rPr>
              <a:t>сказок</a:t>
            </a:r>
            <a:endParaRPr lang="ru-RU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9900"/>
              </a:solidFill>
              <a:latin typeface="Centur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0070C0"/>
                </a:solidFill>
                <a:latin typeface="Century" pitchFamily="18" charset="0"/>
              </a:rPr>
              <a:t>"Журнал сказок" - детский литературно-развивающий журнал с знаменитыми сказками и игрушками-самоделками</a:t>
            </a:r>
            <a: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  <a:t>. </a:t>
            </a:r>
            <a:r>
              <a:rPr lang="ru-RU" b="1" dirty="0">
                <a:solidFill>
                  <a:srgbClr val="0070C0"/>
                </a:solidFill>
                <a:latin typeface="Century" pitchFamily="18" charset="0"/>
              </a:rPr>
              <a:t>Содержание журнала: сказки с прекрасными иллюстрациями известных художников, игрушки самоделки, раскраски.</a:t>
            </a:r>
          </a:p>
        </p:txBody>
      </p:sp>
      <p:pic>
        <p:nvPicPr>
          <p:cNvPr id="1026" name="Picture 2" descr="http://skyclipart.ru/uploads/posts/2011-07/1310755027_zhurnal-skazok-4-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56" y="679585"/>
            <a:ext cx="4249444" cy="5821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2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7000">
              <a:srgbClr val="A4D76B"/>
            </a:gs>
            <a:gs pos="100000">
              <a:srgbClr val="8AE4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Библиотека\Рабочий стол\Журналы\Журнал сказок фото\DSCN89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365181"/>
            <a:ext cx="4562190" cy="349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260648"/>
            <a:ext cx="7344816" cy="646331"/>
          </a:xfrm>
          <a:prstGeom prst="rect">
            <a:avLst/>
          </a:prstGeom>
          <a:solidFill>
            <a:srgbClr val="FFFF9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Страницы  «Журнала сказок»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4100" name="Picture 4" descr="C:\Documents and Settings\Библиотека\Рабочий стол\Журналы\Журнал сказок фото\DSCN892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9302" y="35170"/>
            <a:ext cx="4572000" cy="336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Библиотека\Рабочий стол\Журналы\Журнал сказок фото\DSCN891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10" y="3365179"/>
            <a:ext cx="4562190" cy="349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Библиотека\Рабочий стол\Журналы\Журнал сказок фото\DSCN8918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10" y="-1"/>
            <a:ext cx="4571999" cy="34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углом вверх 7">
            <a:hlinkClick r:id="rId10" action="ppaction://hlinksldjump"/>
          </p:cNvPr>
          <p:cNvSpPr/>
          <p:nvPr/>
        </p:nvSpPr>
        <p:spPr>
          <a:xfrm>
            <a:off x="7384330" y="6021288"/>
            <a:ext cx="1368152" cy="713614"/>
          </a:xfrm>
          <a:prstGeom prst="bentUpArrow">
            <a:avLst/>
          </a:prstGeom>
          <a:solidFill>
            <a:srgbClr val="77C6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10" action="ppaction://hlinksldjump"/>
          </p:cNvPr>
          <p:cNvSpPr txBox="1"/>
          <p:nvPr/>
        </p:nvSpPr>
        <p:spPr>
          <a:xfrm>
            <a:off x="7310923" y="6488668"/>
            <a:ext cx="1397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124A27"/>
                </a:solidFill>
              </a:rPr>
              <a:t>В меню журналов</a:t>
            </a:r>
            <a:endParaRPr lang="ru-RU" sz="1000" dirty="0">
              <a:solidFill>
                <a:srgbClr val="124A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0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381D9"/>
            </a:gs>
            <a:gs pos="57000">
              <a:srgbClr val="FFABCD"/>
            </a:gs>
            <a:gs pos="100000">
              <a:srgbClr val="85DFFF">
                <a:alpha val="61961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5441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Весёлые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5441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картинки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5441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8381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173E49"/>
                </a:solidFill>
                <a:latin typeface="Century" pitchFamily="18" charset="0"/>
              </a:rPr>
              <a:t>Д</a:t>
            </a:r>
            <a:r>
              <a:rPr lang="ru-RU" b="1" dirty="0" smtClean="0">
                <a:solidFill>
                  <a:srgbClr val="173E49"/>
                </a:solidFill>
                <a:latin typeface="Century" pitchFamily="18" charset="0"/>
              </a:rPr>
              <a:t>етский</a:t>
            </a:r>
            <a:r>
              <a:rPr lang="ru-RU" b="1" dirty="0">
                <a:solidFill>
                  <a:srgbClr val="173E49"/>
                </a:solidFill>
                <a:latin typeface="Century" pitchFamily="18" charset="0"/>
              </a:rPr>
              <a:t> юмористический журнал. Рассчитан на детей от 4 до 10 лет</a:t>
            </a:r>
            <a:r>
              <a:rPr lang="ru-RU" b="1" dirty="0" smtClean="0">
                <a:solidFill>
                  <a:srgbClr val="173E49"/>
                </a:solidFill>
                <a:latin typeface="Century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173E49"/>
                </a:solidFill>
                <a:latin typeface="Century" pitchFamily="18" charset="0"/>
              </a:rPr>
              <a:t>Журнал включает стихи и рассказы, настольные игры, комиксы, ребусы, шутки, загадки. Он организует досуг всей семьи, поскольку маленьким детям читают родители, а дети постарше нуждаются в одобрении взрослых, хорошо ли выполнено задание из журнала, правильно ли отгадана загадка.</a:t>
            </a:r>
          </a:p>
        </p:txBody>
      </p:sp>
      <p:pic>
        <p:nvPicPr>
          <p:cNvPr id="3074" name="Picture 2" descr="http://p.calameoassets.com/170227065126-04cb6d06e88c7a341e9d07af02bad6ec/p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245496" cy="5673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381D9"/>
            </a:gs>
            <a:gs pos="57000">
              <a:srgbClr val="FFABCD"/>
            </a:gs>
            <a:gs pos="100000">
              <a:srgbClr val="85DFFF">
                <a:alpha val="61961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7128792" cy="1200329"/>
          </a:xfrm>
          <a:prstGeom prst="rect">
            <a:avLst/>
          </a:prstGeom>
          <a:solidFill>
            <a:srgbClr val="78DDE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entury" pitchFamily="18" charset="0"/>
              </a:rPr>
              <a:t>Страницы журнала «Весёлые картинки»</a:t>
            </a:r>
            <a:endParaRPr lang="ru-RU" sz="3600" b="1" dirty="0">
              <a:solidFill>
                <a:srgbClr val="7030A0"/>
              </a:solidFill>
              <a:latin typeface="Century" pitchFamily="18" charset="0"/>
            </a:endParaRPr>
          </a:p>
        </p:txBody>
      </p:sp>
      <p:pic>
        <p:nvPicPr>
          <p:cNvPr id="5126" name="Picture 6" descr="C:\Documents and Settings\Библиотека\Рабочий стол\Журналы\Весёлые картинки фото\DSCN89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603" y="0"/>
            <a:ext cx="4860032" cy="325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Библиотека\Рабочий стол\Журналы\Весёлые картинки фото\DSCN89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1429" y="1"/>
            <a:ext cx="4302571" cy="32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Библиотека\Рабочий стол\Журналы\Весёлые картинки фото\DSCN89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9" y="3250679"/>
            <a:ext cx="4848985" cy="360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Библиотека\Рабочий стол\Журналы\Весёлые картинки фото\DSCN892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5208" y="3248109"/>
            <a:ext cx="4302571" cy="360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Библиотека\Рабочий стол\Журналы\Весёлые картинки фото\DSCN892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693301" y="2122808"/>
            <a:ext cx="4373387" cy="295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углом вверх 7">
            <a:hlinkClick r:id="rId12" action="ppaction://hlinksldjump"/>
          </p:cNvPr>
          <p:cNvSpPr/>
          <p:nvPr/>
        </p:nvSpPr>
        <p:spPr>
          <a:xfrm>
            <a:off x="7384330" y="6021288"/>
            <a:ext cx="1368152" cy="713614"/>
          </a:xfrm>
          <a:prstGeom prst="bentUpArrow">
            <a:avLst/>
          </a:prstGeom>
          <a:solidFill>
            <a:srgbClr val="77C6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12" action="ppaction://hlinksldjump"/>
          </p:cNvPr>
          <p:cNvSpPr txBox="1"/>
          <p:nvPr/>
        </p:nvSpPr>
        <p:spPr>
          <a:xfrm>
            <a:off x="7310923" y="6488668"/>
            <a:ext cx="1397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124A27"/>
                </a:solidFill>
              </a:rPr>
              <a:t>В меню журналов</a:t>
            </a:r>
            <a:endParaRPr lang="ru-RU" sz="1000" dirty="0">
              <a:solidFill>
                <a:srgbClr val="124A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3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8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4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7496">
              <a:srgbClr val="C3E6AC"/>
            </a:gs>
            <a:gs pos="44000">
              <a:schemeClr val="accent3">
                <a:lumMod val="60000"/>
                <a:lumOff val="4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124A27"/>
                  </a:solidFill>
                </a:ln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Православная радуга</a:t>
            </a:r>
            <a:endParaRPr lang="ru-RU" b="1" dirty="0">
              <a:ln>
                <a:solidFill>
                  <a:srgbClr val="124A27"/>
                </a:solidFill>
              </a:ln>
              <a:solidFill>
                <a:srgbClr val="0086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n>
                  <a:solidFill>
                    <a:srgbClr val="506C59"/>
                  </a:solidFill>
                </a:ln>
                <a:solidFill>
                  <a:srgbClr val="00B050"/>
                </a:solidFill>
                <a:latin typeface="Century" pitchFamily="18" charset="0"/>
              </a:rPr>
              <a:t>Содержание журнала </a:t>
            </a:r>
            <a:r>
              <a:rPr lang="ru-RU" dirty="0" smtClean="0">
                <a:ln>
                  <a:solidFill>
                    <a:srgbClr val="506C59"/>
                  </a:solidFill>
                </a:ln>
                <a:solidFill>
                  <a:srgbClr val="00B050"/>
                </a:solidFill>
                <a:latin typeface="Century" pitchFamily="18" charset="0"/>
              </a:rPr>
              <a:t>сделано </a:t>
            </a:r>
            <a:r>
              <a:rPr lang="ru-RU" dirty="0">
                <a:ln>
                  <a:solidFill>
                    <a:srgbClr val="506C59"/>
                  </a:solidFill>
                </a:ln>
                <a:solidFill>
                  <a:srgbClr val="00B050"/>
                </a:solidFill>
                <a:latin typeface="Century" pitchFamily="18" charset="0"/>
              </a:rPr>
              <a:t>таким образом, чтобы ребенок мог и поиграть, и поучиться. Основные рубрики: Православные праздники, Родной истории страницы, Русские подвижники и святые, Живое слово, Наша почта, Рисуем вместе с Радугой, Наша мастерская и Игротека</a:t>
            </a:r>
            <a:r>
              <a:rPr lang="ru-RU" dirty="0" smtClean="0">
                <a:ln>
                  <a:solidFill>
                    <a:srgbClr val="506C59"/>
                  </a:solidFill>
                </a:ln>
                <a:solidFill>
                  <a:srgbClr val="00B050"/>
                </a:solidFill>
                <a:latin typeface="Century" pitchFamily="18" charset="0"/>
              </a:rPr>
              <a:t>.</a:t>
            </a:r>
            <a:endParaRPr lang="ru-RU" dirty="0">
              <a:ln>
                <a:solidFill>
                  <a:srgbClr val="506C59"/>
                </a:solidFill>
              </a:ln>
              <a:solidFill>
                <a:srgbClr val="00B050"/>
              </a:solidFill>
              <a:latin typeface="Century" pitchFamily="18" charset="0"/>
            </a:endParaRPr>
          </a:p>
        </p:txBody>
      </p:sp>
      <p:pic>
        <p:nvPicPr>
          <p:cNvPr id="2052" name="Picture 4" descr="http://www.nasha-pressa.de/images/f944668a74027df8eb4b1ac8a1e7a8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58" y="836712"/>
            <a:ext cx="3764165" cy="5018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7496">
              <a:srgbClr val="C3E6AC"/>
            </a:gs>
            <a:gs pos="44000">
              <a:schemeClr val="accent3">
                <a:lumMod val="60000"/>
                <a:lumOff val="4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576064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06C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Страницы журнала «Православная радуга»</a:t>
            </a:r>
            <a:endParaRPr lang="ru-RU" sz="3600" b="1" dirty="0">
              <a:solidFill>
                <a:srgbClr val="506C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149" name="Picture 5" descr="C:\Documents and Settings\Библиотека\Рабочий стол\Журналы\Православная радуга фото\DSCN89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6173" y="0"/>
            <a:ext cx="4565639" cy="32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Библиотека\Рабочий стол\Журналы\Православная радуга фото\DSCN892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3284984"/>
            <a:ext cx="4571999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Библиотека\Рабочий стол\Журналы\Православная радуга фото\DSCN892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097" y="0"/>
            <a:ext cx="4581097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Библиотека\Рабочий стол\Журналы\Православная радуга фото\DSCN892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8292" y="3276809"/>
            <a:ext cx="461267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углом вверх 6">
            <a:hlinkClick r:id="rId10" action="ppaction://hlinksldjump"/>
          </p:cNvPr>
          <p:cNvSpPr/>
          <p:nvPr/>
        </p:nvSpPr>
        <p:spPr>
          <a:xfrm>
            <a:off x="7384330" y="6021288"/>
            <a:ext cx="1368152" cy="713614"/>
          </a:xfrm>
          <a:prstGeom prst="bentUpArrow">
            <a:avLst/>
          </a:prstGeom>
          <a:solidFill>
            <a:srgbClr val="77C6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hlinkClick r:id="rId10" action="ppaction://hlinksldjump"/>
          </p:cNvPr>
          <p:cNvSpPr txBox="1"/>
          <p:nvPr/>
        </p:nvSpPr>
        <p:spPr>
          <a:xfrm>
            <a:off x="7310923" y="6488668"/>
            <a:ext cx="1397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124A27"/>
                </a:solidFill>
              </a:rPr>
              <a:t>В меню журналов</a:t>
            </a:r>
            <a:endParaRPr lang="ru-RU" sz="1000" dirty="0">
              <a:solidFill>
                <a:srgbClr val="124A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7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1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1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44000">
              <a:schemeClr val="bg2">
                <a:lumMod val="5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124A27"/>
                </a:solidFill>
                <a:latin typeface="Century" pitchFamily="18" charset="0"/>
              </a:rPr>
              <a:t>Источники</a:t>
            </a:r>
            <a:endParaRPr lang="ru-RU" b="1" dirty="0">
              <a:ln>
                <a:solidFill>
                  <a:srgbClr val="00B050"/>
                </a:solidFill>
              </a:ln>
              <a:solidFill>
                <a:srgbClr val="124A27"/>
              </a:solidFill>
              <a:latin typeface="Centur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gency FB" pitchFamily="34" charset="0"/>
                <a:hlinkClick r:id="rId2"/>
              </a:rPr>
              <a:t>http://ljubimyj-detskij.ru</a:t>
            </a:r>
            <a:endParaRPr lang="ru-RU" b="1" dirty="0" smtClean="0">
              <a:latin typeface="Century" pitchFamily="18" charset="0"/>
            </a:endParaRPr>
          </a:p>
          <a:p>
            <a:r>
              <a:rPr lang="en-US" b="1" dirty="0" smtClean="0">
                <a:latin typeface="Agency FB" pitchFamily="34" charset="0"/>
                <a:hlinkClick r:id="rId3"/>
              </a:rPr>
              <a:t>http://zagadki.info/zag/kniga.html</a:t>
            </a:r>
            <a:endParaRPr lang="ru-RU" b="1" dirty="0" smtClean="0">
              <a:latin typeface="Century" pitchFamily="18" charset="0"/>
            </a:endParaRPr>
          </a:p>
          <a:p>
            <a:r>
              <a:rPr lang="en-US" b="1" dirty="0" smtClean="0">
                <a:latin typeface="Agency FB" pitchFamily="34" charset="0"/>
                <a:hlinkClick r:id="rId4"/>
              </a:rPr>
              <a:t>http://vchemraznica.ru/chem-otlichaetsya-gazeta-ot-</a:t>
            </a:r>
            <a:endParaRPr lang="ru-RU" b="1" dirty="0" smtClean="0">
              <a:latin typeface="Century" pitchFamily="18" charset="0"/>
            </a:endParaRPr>
          </a:p>
          <a:p>
            <a:r>
              <a:rPr lang="en-US" b="1" dirty="0" err="1" smtClean="0">
                <a:latin typeface="Agency FB" pitchFamily="34" charset="0"/>
              </a:rPr>
              <a:t>zhurnala-osobennosti-i-otlichiya</a:t>
            </a:r>
            <a:r>
              <a:rPr lang="en-US" b="1" dirty="0" smtClean="0">
                <a:latin typeface="Agency FB" pitchFamily="34" charset="0"/>
              </a:rPr>
              <a:t>/</a:t>
            </a:r>
            <a:endParaRPr lang="ru-RU" b="1" dirty="0" smtClean="0">
              <a:latin typeface="Century" pitchFamily="18" charset="0"/>
            </a:endParaRPr>
          </a:p>
          <a:p>
            <a:r>
              <a:rPr lang="en-US" b="1" dirty="0" smtClean="0">
                <a:latin typeface="Agency FB" pitchFamily="34" charset="0"/>
              </a:rPr>
              <a:t>https://det-magazines.livejournal.com/803.html</a:t>
            </a:r>
            <a:endParaRPr lang="ru-RU" b="1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Отгадайте загадки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Я всё знаю, всех учу, 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А сама всегда молчу. 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Чтоб со мною подружиться, 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Нужно чтению учиться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Книга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Младшая сестра журнала,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Книги дальняя родня, -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Я в ней новости читала,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А потом ещё пол дня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Я найти ответ пыталась,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Чтоб кроссворд в ней разгадать.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Ну а вам, друзья, осталось,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Её имя мне сказать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Газета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556792"/>
            <a:ext cx="3744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Легко читать такой рассказ – 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Картинок много, мало фраз. 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– будто кадры из мультфильма. 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озадачил вас не сильно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Комикс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книга, не газета…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Страницами шуршал,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Читателям секреты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Рассказывал 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Журнал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animashki.org/uploads/posts/2016-07/1467659187_316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9080"/>
            <a:ext cx="17811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010" cy="994122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E89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Журналы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E89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600200"/>
            <a:ext cx="4104455" cy="49488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Журналы — это периодические печатные издания, имеющие определенный стиль и тематику.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Журналы всегда имеют конкретную тематику, так, есть издания, посвященные секретам красоты, здоровью, политике, науке и тому подобное. Отличает журнал цветные иллюстрации</a:t>
            </a:r>
          </a:p>
        </p:txBody>
      </p:sp>
      <p:pic>
        <p:nvPicPr>
          <p:cNvPr id="1028" name="Picture 4" descr="https://im0-tub-ru.yandex.net/i?id=c463d8901cc63c18673f4d86e92b31ef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672154" cy="528024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animashki.info/uploads/posts/2016-06/1465239320_13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8320"/>
            <a:ext cx="1738638" cy="22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3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rgbClr val="F7C5F1"/>
            </a:gs>
            <a:gs pos="100000">
              <a:srgbClr val="FFFF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Детские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журналы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4722" y="1628800"/>
            <a:ext cx="32981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Детские журналы отличаются тем, что в них печатается только то, что интересно детям?</a:t>
            </a:r>
          </a:p>
        </p:txBody>
      </p:sp>
      <p:pic>
        <p:nvPicPr>
          <p:cNvPr id="5122" name="Picture 2" descr="http://aodbiblioteka.ru/upload-files/news/Periodika2015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28" y="1700808"/>
            <a:ext cx="5353203" cy="357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mayli.ru/data/smiles/detia-4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89240"/>
            <a:ext cx="177292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mayli.ru/data/smiles/detia-4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76" y="5589240"/>
            <a:ext cx="177292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mayli.ru/data/smiles/detia-4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70" y="5589240"/>
            <a:ext cx="177292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ifimage.net/wp-content/uploads/2017/11/gif-de-educacion-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2945"/>
            <a:ext cx="161297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8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елки"/>
          <p:cNvSpPr>
            <a:spLocks noGrp="1"/>
          </p:cNvSpPr>
          <p:nvPr>
            <p:ph idx="1"/>
          </p:nvPr>
        </p:nvSpPr>
        <p:spPr>
          <a:xfrm>
            <a:off x="155575" y="3305110"/>
            <a:ext cx="1422225" cy="484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Поделки</a:t>
            </a:r>
          </a:p>
        </p:txBody>
      </p:sp>
      <p:sp>
        <p:nvSpPr>
          <p:cNvPr id="5" name="Игры"/>
          <p:cNvSpPr txBox="1"/>
          <p:nvPr/>
        </p:nvSpPr>
        <p:spPr>
          <a:xfrm>
            <a:off x="7382493" y="2428515"/>
            <a:ext cx="107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адки"/>
          <p:cNvSpPr txBox="1"/>
          <p:nvPr/>
        </p:nvSpPr>
        <p:spPr>
          <a:xfrm>
            <a:off x="4745347" y="249115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</a:p>
        </p:txBody>
      </p:sp>
      <p:pic>
        <p:nvPicPr>
          <p:cNvPr id="7170" name="Замок в книге" descr="http://detsadkin10.narod.ru/images/historica_information/embl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5"/>
          <a:stretch/>
        </p:blipFill>
        <p:spPr bwMode="auto">
          <a:xfrm>
            <a:off x="2722451" y="5005595"/>
            <a:ext cx="2533625" cy="111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азки"/>
          <p:cNvSpPr txBox="1"/>
          <p:nvPr/>
        </p:nvSpPr>
        <p:spPr>
          <a:xfrm>
            <a:off x="3233179" y="613367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Сказки</a:t>
            </a:r>
          </a:p>
        </p:txBody>
      </p:sp>
      <p:pic>
        <p:nvPicPr>
          <p:cNvPr id="7172" name="Перо и чернила" descr="http://images.clipartpanda.com/script-clipart-10621963-illustration-feather-roll-and-inkwell-for-message-Stock-Vector-pen-scroll-fram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" y="5005595"/>
            <a:ext cx="2010094" cy="14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ихи"/>
          <p:cNvSpPr txBox="1"/>
          <p:nvPr/>
        </p:nvSpPr>
        <p:spPr>
          <a:xfrm>
            <a:off x="962405" y="5140293"/>
            <a:ext cx="144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Стихи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174" name="Книги" descr="https://1.bp.blogspot.com/-pDcIvQwMcsY/UbOGpQPPS8I/AAAAAAAADuo/pkHOwgdOW1Q/s1600/Kumpulan+Makalah+Transportasi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577" y="3000744"/>
            <a:ext cx="2223268" cy="16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Рассказы"/>
          <p:cNvSpPr txBox="1"/>
          <p:nvPr/>
        </p:nvSpPr>
        <p:spPr>
          <a:xfrm>
            <a:off x="7164287" y="4636263"/>
            <a:ext cx="151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Рассказы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6" name="Ребус" descr="https://ds04.infourok.ru/uploads/ex/0062/00034839-95912a6c/img3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9263" y="3000744"/>
            <a:ext cx="2233986" cy="132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ебусы"/>
          <p:cNvSpPr txBox="1"/>
          <p:nvPr/>
        </p:nvSpPr>
        <p:spPr>
          <a:xfrm>
            <a:off x="4264042" y="432136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Ребусы </a:t>
            </a:r>
          </a:p>
        </p:txBody>
      </p:sp>
      <p:pic>
        <p:nvPicPr>
          <p:cNvPr id="7177" name="БУМ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2194" y="4990112"/>
            <a:ext cx="2288177" cy="164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Комиксы"/>
          <p:cNvSpPr txBox="1"/>
          <p:nvPr/>
        </p:nvSpPr>
        <p:spPr>
          <a:xfrm>
            <a:off x="6000603" y="5663513"/>
            <a:ext cx="140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Комиксы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84" name="Кроссворд" descr="C:\Documents and Settings\Библиотека\Рабочий стол\Журналы\little-crossword-puzzles-answers-all-level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888" y="3167499"/>
            <a:ext cx="1505291" cy="136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Кроссворды"/>
          <p:cNvSpPr txBox="1"/>
          <p:nvPr/>
        </p:nvSpPr>
        <p:spPr>
          <a:xfrm>
            <a:off x="1438931" y="4459868"/>
            <a:ext cx="217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Кроссворды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198" name="Грибок" descr="http://img1.labirint.ru/books/565047/scrn_big_06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4535" y="961608"/>
            <a:ext cx="1506220" cy="160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466" y="30051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 что интересно детям?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192" name="Арбуз" descr="http://kladraz.ru/images/photos/07470878bde1b126f2cc4b0f9d9b979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533" y="870991"/>
            <a:ext cx="1596544" cy="14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Красивые картинки"/>
          <p:cNvSpPr txBox="1"/>
          <p:nvPr/>
        </p:nvSpPr>
        <p:spPr>
          <a:xfrm>
            <a:off x="2426149" y="2306489"/>
            <a:ext cx="188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Красивые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картинки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196" name="Поделка" descr="https://i.ytimg.com/vi/9avQOlDde2k/maxresdefault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34" l="4383" r="963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11634" y="264871"/>
            <a:ext cx="2348077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0" name="Крестики нолики" descr="https://im0-tub-ru.yandex.net/i?id=195ce1e6364aa581434a1a72c50f6647-l&amp;n=13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1381" y="1124743"/>
            <a:ext cx="2045463" cy="141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66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rgbClr val="F7C5F1"/>
            </a:gs>
            <a:gs pos="100000">
              <a:srgbClr val="FFFF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7042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n>
                  <a:solidFill>
                    <a:srgbClr val="0B371A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Обзор детских журналов</a:t>
            </a:r>
            <a:endParaRPr lang="ru-RU" sz="3600" b="1" dirty="0">
              <a:ln>
                <a:solidFill>
                  <a:srgbClr val="0B371A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0A3C4E"/>
                  </a:solidFill>
                </a:ln>
                <a:solidFill>
                  <a:srgbClr val="00B0F0"/>
                </a:solidFill>
                <a:latin typeface="Century" pitchFamily="18" charset="0"/>
                <a:hlinkClick r:id="rId2" action="ppaction://hlinksldjump"/>
              </a:rPr>
              <a:t>Мурзилка</a:t>
            </a:r>
            <a:endParaRPr lang="ru-RU" b="1" dirty="0" smtClean="0">
              <a:ln>
                <a:solidFill>
                  <a:srgbClr val="0A3C4E"/>
                </a:solidFill>
              </a:ln>
              <a:solidFill>
                <a:srgbClr val="00B0F0"/>
              </a:solidFill>
              <a:latin typeface="Century" pitchFamily="18" charset="0"/>
            </a:endParaRPr>
          </a:p>
          <a:p>
            <a:r>
              <a:rPr lang="ru-RU" b="1" dirty="0" smtClean="0">
                <a:ln>
                  <a:solidFill>
                    <a:srgbClr val="0A3C4E"/>
                  </a:solidFill>
                </a:ln>
                <a:solidFill>
                  <a:srgbClr val="00B0F0"/>
                </a:solidFill>
                <a:latin typeface="Century" pitchFamily="18" charset="0"/>
                <a:hlinkClick r:id="rId3" action="ppaction://hlinksldjump"/>
              </a:rPr>
              <a:t>Весёлые уроки</a:t>
            </a:r>
            <a:endParaRPr lang="ru-RU" b="1" dirty="0" smtClean="0">
              <a:ln>
                <a:solidFill>
                  <a:srgbClr val="0A3C4E"/>
                </a:solidFill>
              </a:ln>
              <a:solidFill>
                <a:srgbClr val="00B0F0"/>
              </a:solidFill>
              <a:latin typeface="Century" pitchFamily="18" charset="0"/>
            </a:endParaRPr>
          </a:p>
          <a:p>
            <a:r>
              <a:rPr lang="ru-RU" b="1" dirty="0" smtClean="0">
                <a:ln>
                  <a:solidFill>
                    <a:srgbClr val="0A3C4E"/>
                  </a:solidFill>
                </a:ln>
                <a:solidFill>
                  <a:srgbClr val="00B0F0"/>
                </a:solidFill>
                <a:latin typeface="Century" pitchFamily="18" charset="0"/>
                <a:hlinkClick r:id="rId4" action="ppaction://hlinksldjump"/>
              </a:rPr>
              <a:t>Журнал сказок</a:t>
            </a:r>
            <a:endParaRPr lang="ru-RU" b="1" dirty="0" smtClean="0">
              <a:ln>
                <a:solidFill>
                  <a:srgbClr val="0A3C4E"/>
                </a:solidFill>
              </a:ln>
              <a:solidFill>
                <a:srgbClr val="00B0F0"/>
              </a:solidFill>
              <a:latin typeface="Century" pitchFamily="18" charset="0"/>
            </a:endParaRPr>
          </a:p>
          <a:p>
            <a:r>
              <a:rPr lang="ru-RU" b="1" dirty="0" smtClean="0">
                <a:ln>
                  <a:solidFill>
                    <a:srgbClr val="0A3C4E"/>
                  </a:solidFill>
                </a:ln>
                <a:solidFill>
                  <a:srgbClr val="00B0F0"/>
                </a:solidFill>
                <a:latin typeface="Century" pitchFamily="18" charset="0"/>
                <a:hlinkClick r:id="rId5" action="ppaction://hlinksldjump"/>
              </a:rPr>
              <a:t>Весёлые картинки</a:t>
            </a:r>
            <a:endParaRPr lang="ru-RU" b="1" dirty="0" smtClean="0">
              <a:ln>
                <a:solidFill>
                  <a:srgbClr val="0A3C4E"/>
                </a:solidFill>
              </a:ln>
              <a:solidFill>
                <a:srgbClr val="00B0F0"/>
              </a:solidFill>
              <a:latin typeface="Century" pitchFamily="18" charset="0"/>
            </a:endParaRPr>
          </a:p>
          <a:p>
            <a:r>
              <a:rPr lang="ru-RU" b="1" dirty="0" smtClean="0">
                <a:ln>
                  <a:solidFill>
                    <a:srgbClr val="0A3C4E"/>
                  </a:solidFill>
                </a:ln>
                <a:solidFill>
                  <a:srgbClr val="00B0F0"/>
                </a:solidFill>
                <a:latin typeface="Century" pitchFamily="18" charset="0"/>
                <a:hlinkClick r:id="rId6" action="ppaction://hlinksldjump"/>
              </a:rPr>
              <a:t>Православная радуга</a:t>
            </a:r>
            <a:endParaRPr lang="ru-RU" b="1" dirty="0">
              <a:ln>
                <a:solidFill>
                  <a:srgbClr val="0A3C4E"/>
                </a:solidFill>
              </a:ln>
              <a:solidFill>
                <a:srgbClr val="00B0F0"/>
              </a:solidFill>
              <a:latin typeface="Century" pitchFamily="18" charset="0"/>
            </a:endParaRPr>
          </a:p>
        </p:txBody>
      </p:sp>
      <p:pic>
        <p:nvPicPr>
          <p:cNvPr id="4098" name="Picture 2" descr="http://cdn01.ru/files/users/images/56/f4/56f4b706113dc36a3aab381640c8d81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2202" y="332655"/>
            <a:ext cx="2616375" cy="353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uk-cbs.ru/images/D_journal/J_veselie_urok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47088"/>
            <a:ext cx="2376264" cy="3326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kartina.jp/sites/default/files/123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2368277" cy="3326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p.userapi.com/c841032/v841032842/3b7b2/XIfJv-zW1ms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5913" y="2710473"/>
            <a:ext cx="2600051" cy="3451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lit-yaz.ru/pars_docs/refs/34/33704/33704_html_m34c32ed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525" y="3478735"/>
            <a:ext cx="2295146" cy="324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11" action="ppaction://hlinksldjump"/>
          </p:cNvPr>
          <p:cNvSpPr/>
          <p:nvPr/>
        </p:nvSpPr>
        <p:spPr>
          <a:xfrm>
            <a:off x="7640389" y="6161972"/>
            <a:ext cx="1308188" cy="55865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0389" y="625663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24A27"/>
                </a:solidFill>
                <a:hlinkClick r:id="rId11" action="ppaction://hlinksldjump"/>
              </a:rPr>
              <a:t>В конец</a:t>
            </a:r>
            <a:endParaRPr lang="ru-RU" b="1" dirty="0">
              <a:solidFill>
                <a:srgbClr val="124A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7C630"/>
            </a:gs>
            <a:gs pos="50000">
              <a:srgbClr val="FFFF9B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Мурзилка</a:t>
            </a:r>
            <a:endParaRPr lang="ru-RU" b="1" dirty="0">
              <a:ln>
                <a:solidFill>
                  <a:srgbClr val="0070C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4402832" cy="47853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9900"/>
                </a:solidFill>
                <a:latin typeface="Century" pitchFamily="18" charset="0"/>
              </a:rPr>
              <a:t>В журнале печатаются сказки, сказочные повести, рассказы, пьесы, стихи. Главные его авторы - современные талантливые писатели, художники и классики детской литературы. Часто авторами журнала выступают сами читатели</a:t>
            </a:r>
            <a:r>
              <a:rPr lang="ru-RU" dirty="0">
                <a:solidFill>
                  <a:srgbClr val="009900"/>
                </a:solidFill>
              </a:rPr>
              <a:t>. </a:t>
            </a:r>
          </a:p>
        </p:txBody>
      </p:sp>
      <p:sp>
        <p:nvSpPr>
          <p:cNvPr id="4" name="AutoShape 2" descr="https://kadets.net/uploads/posts/2018-01/1516608852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7" name="Picture 3" descr="C:\Documents and Settings\Библиотека\Рабочий стол\Журналы\1516608852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848100" cy="523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7C630"/>
            </a:gs>
            <a:gs pos="50000">
              <a:srgbClr val="FFFF9B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" pitchFamily="18" charset="0"/>
              </a:rPr>
              <a:t>Мурзилка</a:t>
            </a:r>
            <a:endParaRPr lang="ru-RU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/>
              </a:solidFill>
              <a:latin typeface="Centur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3876145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n>
                  <a:solidFill>
                    <a:srgbClr val="009900"/>
                  </a:solidFill>
                </a:ln>
                <a:solidFill>
                  <a:srgbClr val="00B050"/>
                </a:solidFill>
                <a:latin typeface="Century" pitchFamily="18" charset="0"/>
              </a:rPr>
              <a:t>Из номера в номер печатаются материалы, дополняющие программу начальной </a:t>
            </a:r>
            <a:r>
              <a:rPr lang="ru-RU" dirty="0" smtClean="0">
                <a:ln>
                  <a:solidFill>
                    <a:srgbClr val="009900"/>
                  </a:solidFill>
                </a:ln>
                <a:solidFill>
                  <a:srgbClr val="00B050"/>
                </a:solidFill>
                <a:latin typeface="Century" pitchFamily="18" charset="0"/>
              </a:rPr>
              <a:t>школы. </a:t>
            </a:r>
            <a:r>
              <a:rPr lang="ru-RU" dirty="0">
                <a:ln>
                  <a:solidFill>
                    <a:srgbClr val="009900"/>
                  </a:solidFill>
                </a:ln>
                <a:solidFill>
                  <a:srgbClr val="00B050"/>
                </a:solidFill>
                <a:latin typeface="Century" pitchFamily="18" charset="0"/>
              </a:rPr>
              <a:t>Это и "Школа безопасности", и веселые уроки математики и русского языка, объединенные в отдельный раздел-приложение "Головоломки, игры, затеи".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18358"/>
            <a:ext cx="5002948" cy="325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i5.imageban.ru/out/2017/02/24/fb462697b92fd79c942500336f28a8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9673" y="3618584"/>
            <a:ext cx="4727203" cy="3209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9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7C630"/>
            </a:gs>
            <a:gs pos="50000">
              <a:srgbClr val="FFFF9B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Мурзилка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082" cy="50924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9900"/>
                </a:solidFill>
                <a:latin typeface="Century" pitchFamily="18" charset="0"/>
              </a:rPr>
              <a:t>Интересны не только детям, но всей семье "</a:t>
            </a:r>
            <a:r>
              <a:rPr lang="ru-RU" b="1" dirty="0" err="1">
                <a:solidFill>
                  <a:srgbClr val="009900"/>
                </a:solidFill>
                <a:latin typeface="Century" pitchFamily="18" charset="0"/>
              </a:rPr>
              <a:t>Мурзилкины</a:t>
            </a:r>
            <a:r>
              <a:rPr lang="ru-RU" b="1" dirty="0">
                <a:solidFill>
                  <a:srgbClr val="009900"/>
                </a:solidFill>
                <a:latin typeface="Century" pitchFamily="18" charset="0"/>
              </a:rPr>
              <a:t> советы", "Приключения </a:t>
            </a:r>
            <a:r>
              <a:rPr lang="ru-RU" b="1" dirty="0" err="1">
                <a:solidFill>
                  <a:srgbClr val="009900"/>
                </a:solidFill>
                <a:latin typeface="Century" pitchFamily="18" charset="0"/>
              </a:rPr>
              <a:t>Мурзилки</a:t>
            </a:r>
            <a:r>
              <a:rPr lang="ru-RU" b="1" dirty="0">
                <a:solidFill>
                  <a:srgbClr val="009900"/>
                </a:solidFill>
                <a:latin typeface="Century" pitchFamily="18" charset="0"/>
              </a:rPr>
              <a:t>", самоделки, конкурсы, викторины, которые дают не только интересную информацию, призывают к творчеству, но и воспитывают полезные навыки.</a:t>
            </a:r>
          </a:p>
        </p:txBody>
      </p:sp>
      <p:pic>
        <p:nvPicPr>
          <p:cNvPr id="3074" name="Picture 2" descr="https://murzilka.org/upload/nomera/09%202012/komik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532" y="332656"/>
            <a:ext cx="4676468" cy="63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376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Журналы для детей</vt:lpstr>
      <vt:lpstr>Отгадайте загадки</vt:lpstr>
      <vt:lpstr>Журналы</vt:lpstr>
      <vt:lpstr>Детские журналы</vt:lpstr>
      <vt:lpstr>А что интересно детям?</vt:lpstr>
      <vt:lpstr>Обзор детских журналов</vt:lpstr>
      <vt:lpstr>Мурзилка</vt:lpstr>
      <vt:lpstr>Мурзилка</vt:lpstr>
      <vt:lpstr>Мурзилка</vt:lpstr>
      <vt:lpstr>Презентация PowerPoint</vt:lpstr>
      <vt:lpstr>Весёлые уроки</vt:lpstr>
      <vt:lpstr>Презентация PowerPoint</vt:lpstr>
      <vt:lpstr>Журнал сказок</vt:lpstr>
      <vt:lpstr>Презентация PowerPoint</vt:lpstr>
      <vt:lpstr>Весёлые картинки</vt:lpstr>
      <vt:lpstr>Презентация PowerPoint</vt:lpstr>
      <vt:lpstr>Православная радуга</vt:lpstr>
      <vt:lpstr>Презентация PowerPoint</vt:lpstr>
      <vt:lpstr>Источники</vt:lpstr>
    </vt:vector>
  </TitlesOfParts>
  <Company>МОУ ТСОШ №2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Журналы для детей</dc:title>
  <dc:creator>Библиотека</dc:creator>
  <cp:lastModifiedBy>Библиотека</cp:lastModifiedBy>
  <cp:revision>49</cp:revision>
  <dcterms:created xsi:type="dcterms:W3CDTF">2018-02-20T07:42:47Z</dcterms:created>
  <dcterms:modified xsi:type="dcterms:W3CDTF">2018-02-22T10:11:45Z</dcterms:modified>
</cp:coreProperties>
</file>